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6"/>
  </p:notesMasterIdLst>
  <p:sldIdLst>
    <p:sldId id="298" r:id="rId6"/>
    <p:sldId id="299" r:id="rId7"/>
    <p:sldId id="302" r:id="rId8"/>
    <p:sldId id="309" r:id="rId9"/>
    <p:sldId id="432" r:id="rId10"/>
    <p:sldId id="433" r:id="rId11"/>
    <p:sldId id="434" r:id="rId12"/>
    <p:sldId id="435" r:id="rId13"/>
    <p:sldId id="429" r:id="rId14"/>
    <p:sldId id="436" r:id="rId15"/>
    <p:sldId id="303" r:id="rId16"/>
    <p:sldId id="257" r:id="rId17"/>
    <p:sldId id="262" r:id="rId18"/>
    <p:sldId id="259" r:id="rId19"/>
    <p:sldId id="276" r:id="rId20"/>
    <p:sldId id="260" r:id="rId21"/>
    <p:sldId id="281" r:id="rId22"/>
    <p:sldId id="261" r:id="rId23"/>
    <p:sldId id="279" r:id="rId24"/>
    <p:sldId id="304" r:id="rId25"/>
    <p:sldId id="258" r:id="rId26"/>
    <p:sldId id="437" r:id="rId27"/>
    <p:sldId id="438" r:id="rId28"/>
    <p:sldId id="307" r:id="rId29"/>
    <p:sldId id="264" r:id="rId30"/>
    <p:sldId id="308" r:id="rId31"/>
    <p:sldId id="286" r:id="rId32"/>
    <p:sldId id="278" r:id="rId33"/>
    <p:sldId id="301" r:id="rId34"/>
    <p:sldId id="43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58" autoAdjust="0"/>
  </p:normalViewPr>
  <p:slideViewPr>
    <p:cSldViewPr snapToGrid="0">
      <p:cViewPr varScale="1">
        <p:scale>
          <a:sx n="57" d="100"/>
          <a:sy n="57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725FA-A4A5-45B7-A2A7-3B10264F28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A0BB8-F423-4991-905E-F86245CAF30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Educator Preparation</a:t>
          </a:r>
        </a:p>
      </dgm:t>
    </dgm:pt>
    <dgm:pt modelId="{B2F3B699-6DA3-4558-BC51-7BECF767D415}" type="parTrans" cxnId="{E80733CF-77B5-404B-BD3B-ACC825588D7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A00CC-5D4C-418B-B928-1D5A1D0D8BDB}" type="sibTrans" cxnId="{E80733CF-77B5-404B-BD3B-ACC825588D7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AA782-3EB1-47C0-A5B1-E59484494B2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Professional Development</a:t>
          </a:r>
        </a:p>
      </dgm:t>
    </dgm:pt>
    <dgm:pt modelId="{4CD7CAD7-F8BE-4A86-BCE8-F06E303DB3AE}" type="parTrans" cxnId="{D3875DAE-5301-4CE4-9356-0575BD3741C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0140B-0ECB-41B2-9D95-ED26FB748FB2}" type="sibTrans" cxnId="{D3875DAE-5301-4CE4-9356-0575BD3741C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68FE0-B317-4EA4-8E34-A1AF863E256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Student Achievement</a:t>
          </a:r>
        </a:p>
      </dgm:t>
    </dgm:pt>
    <dgm:pt modelId="{03D7759E-0416-4879-818F-4C836DFB17E3}" type="parTrans" cxnId="{C6452A5B-7352-4982-8BE0-99D68201EE9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A77C0-EA88-41D6-A45C-2A0ADA96CCF3}" type="sibTrans" cxnId="{C6452A5B-7352-4982-8BE0-99D68201EE9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F4DA9A-18B4-4673-8918-A609DB3154B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Practitioner Inquiry</a:t>
          </a:r>
        </a:p>
      </dgm:t>
    </dgm:pt>
    <dgm:pt modelId="{69497313-DD48-4EDD-9055-7E69171B7908}" type="sibTrans" cxnId="{986B2AAE-8C2D-4897-8A81-D1DD2325C38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E08ED-686C-43C8-B4AF-E9146C25C969}" type="parTrans" cxnId="{986B2AAE-8C2D-4897-8A81-D1DD2325C38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13410-2A3E-47EF-96E6-6A243B9D32D7}" type="pres">
      <dgm:prSet presAssocID="{1E7725FA-A4A5-45B7-A2A7-3B10264F2852}" presName="linear" presStyleCnt="0">
        <dgm:presLayoutVars>
          <dgm:animLvl val="lvl"/>
          <dgm:resizeHandles val="exact"/>
        </dgm:presLayoutVars>
      </dgm:prSet>
      <dgm:spPr/>
    </dgm:pt>
    <dgm:pt modelId="{106A8767-B13E-44BD-BA56-BCB87BBF0951}" type="pres">
      <dgm:prSet presAssocID="{711A0BB8-F423-4991-905E-F86245CAF30F}" presName="parentText" presStyleLbl="node1" presStyleIdx="0" presStyleCnt="4" custLinFactNeighborY="1">
        <dgm:presLayoutVars>
          <dgm:chMax val="0"/>
          <dgm:bulletEnabled val="1"/>
        </dgm:presLayoutVars>
      </dgm:prSet>
      <dgm:spPr/>
    </dgm:pt>
    <dgm:pt modelId="{1527358B-39AE-41C4-9677-0E931693F404}" type="pres">
      <dgm:prSet presAssocID="{005A00CC-5D4C-418B-B928-1D5A1D0D8BDB}" presName="spacer" presStyleCnt="0"/>
      <dgm:spPr/>
    </dgm:pt>
    <dgm:pt modelId="{625692C9-2C97-48FE-B1F1-24E814C4A434}" type="pres">
      <dgm:prSet presAssocID="{0BCAA782-3EB1-47C0-A5B1-E59484494B2A}" presName="parentText" presStyleLbl="node1" presStyleIdx="1" presStyleCnt="4" custLinFactNeighborX="-1112">
        <dgm:presLayoutVars>
          <dgm:chMax val="0"/>
          <dgm:bulletEnabled val="1"/>
        </dgm:presLayoutVars>
      </dgm:prSet>
      <dgm:spPr/>
    </dgm:pt>
    <dgm:pt modelId="{636E7656-80D8-4678-A3B6-B505496C8CCC}" type="pres">
      <dgm:prSet presAssocID="{B930140B-0ECB-41B2-9D95-ED26FB748FB2}" presName="spacer" presStyleCnt="0"/>
      <dgm:spPr/>
    </dgm:pt>
    <dgm:pt modelId="{51572199-B2F6-4CA7-B72E-1CA8E9D690A5}" type="pres">
      <dgm:prSet presAssocID="{79F4DA9A-18B4-4673-8918-A609DB3154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894BBD-3081-4CAC-8F5B-A75C7BD0F924}" type="pres">
      <dgm:prSet presAssocID="{69497313-DD48-4EDD-9055-7E69171B7908}" presName="spacer" presStyleCnt="0"/>
      <dgm:spPr/>
    </dgm:pt>
    <dgm:pt modelId="{65F8B895-6F6D-48CF-8FC4-DE803A6509F5}" type="pres">
      <dgm:prSet presAssocID="{03068FE0-B317-4EA4-8E34-A1AF863E2569}" presName="parentText" presStyleLbl="node1" presStyleIdx="3" presStyleCnt="4" custLinFactNeighborX="-1744" custLinFactNeighborY="-21467">
        <dgm:presLayoutVars>
          <dgm:chMax val="0"/>
          <dgm:bulletEnabled val="1"/>
        </dgm:presLayoutVars>
      </dgm:prSet>
      <dgm:spPr/>
    </dgm:pt>
  </dgm:ptLst>
  <dgm:cxnLst>
    <dgm:cxn modelId="{F516DA0E-FBBD-4CF4-94D3-8042D8DC1050}" type="presOf" srcId="{03068FE0-B317-4EA4-8E34-A1AF863E2569}" destId="{65F8B895-6F6D-48CF-8FC4-DE803A6509F5}" srcOrd="0" destOrd="0" presId="urn:microsoft.com/office/officeart/2005/8/layout/vList2"/>
    <dgm:cxn modelId="{53C71E2D-DA05-4217-A516-5265B225DEEA}" type="presOf" srcId="{79F4DA9A-18B4-4673-8918-A609DB3154BE}" destId="{51572199-B2F6-4CA7-B72E-1CA8E9D690A5}" srcOrd="0" destOrd="0" presId="urn:microsoft.com/office/officeart/2005/8/layout/vList2"/>
    <dgm:cxn modelId="{C6452A5B-7352-4982-8BE0-99D68201EE97}" srcId="{1E7725FA-A4A5-45B7-A2A7-3B10264F2852}" destId="{03068FE0-B317-4EA4-8E34-A1AF863E2569}" srcOrd="3" destOrd="0" parTransId="{03D7759E-0416-4879-818F-4C836DFB17E3}" sibTransId="{EC1A77C0-EA88-41D6-A45C-2A0ADA96CCF3}"/>
    <dgm:cxn modelId="{88CDC48B-58BA-4BCF-B330-FC4FE319779D}" type="presOf" srcId="{0BCAA782-3EB1-47C0-A5B1-E59484494B2A}" destId="{625692C9-2C97-48FE-B1F1-24E814C4A434}" srcOrd="0" destOrd="0" presId="urn:microsoft.com/office/officeart/2005/8/layout/vList2"/>
    <dgm:cxn modelId="{8DB57BA6-D7DB-440F-9D92-B95640FE3E40}" type="presOf" srcId="{1E7725FA-A4A5-45B7-A2A7-3B10264F2852}" destId="{39A13410-2A3E-47EF-96E6-6A243B9D32D7}" srcOrd="0" destOrd="0" presId="urn:microsoft.com/office/officeart/2005/8/layout/vList2"/>
    <dgm:cxn modelId="{986B2AAE-8C2D-4897-8A81-D1DD2325C385}" srcId="{1E7725FA-A4A5-45B7-A2A7-3B10264F2852}" destId="{79F4DA9A-18B4-4673-8918-A609DB3154BE}" srcOrd="2" destOrd="0" parTransId="{730E08ED-686C-43C8-B4AF-E9146C25C969}" sibTransId="{69497313-DD48-4EDD-9055-7E69171B7908}"/>
    <dgm:cxn modelId="{D3875DAE-5301-4CE4-9356-0575BD3741C6}" srcId="{1E7725FA-A4A5-45B7-A2A7-3B10264F2852}" destId="{0BCAA782-3EB1-47C0-A5B1-E59484494B2A}" srcOrd="1" destOrd="0" parTransId="{4CD7CAD7-F8BE-4A86-BCE8-F06E303DB3AE}" sibTransId="{B930140B-0ECB-41B2-9D95-ED26FB748FB2}"/>
    <dgm:cxn modelId="{E80733CF-77B5-404B-BD3B-ACC825588D71}" srcId="{1E7725FA-A4A5-45B7-A2A7-3B10264F2852}" destId="{711A0BB8-F423-4991-905E-F86245CAF30F}" srcOrd="0" destOrd="0" parTransId="{B2F3B699-6DA3-4558-BC51-7BECF767D415}" sibTransId="{005A00CC-5D4C-418B-B928-1D5A1D0D8BDB}"/>
    <dgm:cxn modelId="{BC0C08E6-9A01-4AB4-B557-DBDDE9EE82A6}" type="presOf" srcId="{711A0BB8-F423-4991-905E-F86245CAF30F}" destId="{106A8767-B13E-44BD-BA56-BCB87BBF0951}" srcOrd="0" destOrd="0" presId="urn:microsoft.com/office/officeart/2005/8/layout/vList2"/>
    <dgm:cxn modelId="{E11B2527-350A-430A-BD3D-C2425834D52F}" type="presParOf" srcId="{39A13410-2A3E-47EF-96E6-6A243B9D32D7}" destId="{106A8767-B13E-44BD-BA56-BCB87BBF0951}" srcOrd="0" destOrd="0" presId="urn:microsoft.com/office/officeart/2005/8/layout/vList2"/>
    <dgm:cxn modelId="{14F50040-F287-4756-A03E-E277D78C79B2}" type="presParOf" srcId="{39A13410-2A3E-47EF-96E6-6A243B9D32D7}" destId="{1527358B-39AE-41C4-9677-0E931693F404}" srcOrd="1" destOrd="0" presId="urn:microsoft.com/office/officeart/2005/8/layout/vList2"/>
    <dgm:cxn modelId="{5C295907-14E4-42CB-801D-CBF2044296E2}" type="presParOf" srcId="{39A13410-2A3E-47EF-96E6-6A243B9D32D7}" destId="{625692C9-2C97-48FE-B1F1-24E814C4A434}" srcOrd="2" destOrd="0" presId="urn:microsoft.com/office/officeart/2005/8/layout/vList2"/>
    <dgm:cxn modelId="{1C7E2070-0D1E-436D-85E7-E242A5AC12C5}" type="presParOf" srcId="{39A13410-2A3E-47EF-96E6-6A243B9D32D7}" destId="{636E7656-80D8-4678-A3B6-B505496C8CCC}" srcOrd="3" destOrd="0" presId="urn:microsoft.com/office/officeart/2005/8/layout/vList2"/>
    <dgm:cxn modelId="{5F03698B-3B6E-4A14-B2DC-26367A36F141}" type="presParOf" srcId="{39A13410-2A3E-47EF-96E6-6A243B9D32D7}" destId="{51572199-B2F6-4CA7-B72E-1CA8E9D690A5}" srcOrd="4" destOrd="0" presId="urn:microsoft.com/office/officeart/2005/8/layout/vList2"/>
    <dgm:cxn modelId="{BE4DEF2E-5581-4717-A072-2C64E77AA405}" type="presParOf" srcId="{39A13410-2A3E-47EF-96E6-6A243B9D32D7}" destId="{DB894BBD-3081-4CAC-8F5B-A75C7BD0F924}" srcOrd="5" destOrd="0" presId="urn:microsoft.com/office/officeart/2005/8/layout/vList2"/>
    <dgm:cxn modelId="{99BC51DD-6A2A-49D4-9840-8363E43475F5}" type="presParOf" srcId="{39A13410-2A3E-47EF-96E6-6A243B9D32D7}" destId="{65F8B895-6F6D-48CF-8FC4-DE803A6509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D7B53-F68B-49CF-A275-678682982A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2CAAC-E06B-4AD1-A699-9389E58CC5B2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Co-teach with classroom teachers and  college faculty</a:t>
          </a:r>
        </a:p>
      </dgm:t>
    </dgm:pt>
    <dgm:pt modelId="{2EE66FE9-95E9-4B38-A9D9-F92E920FACDC}" type="parTrans" cxnId="{C6F1D447-2E56-48E9-9979-D2161B635E1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5FE57-D0C8-4C8C-85A8-C161DF63FF22}" type="sibTrans" cxnId="{C6F1D447-2E56-48E9-9979-D2161B635E1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0E313-BDB0-4821-90D0-301635360D8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Work with families</a:t>
          </a:r>
        </a:p>
      </dgm:t>
    </dgm:pt>
    <dgm:pt modelId="{E7F58207-3AC4-4413-9585-DAEBEA135E73}" type="parTrans" cxnId="{A0B2F364-126F-40B8-988C-90C33CC177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BF5D8-2643-405B-B174-79EF35C6B457}" type="sibTrans" cxnId="{A0B2F364-126F-40B8-988C-90C33CC1772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4742F-DFA0-4D6A-B207-1BD64EC5B54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Develop activities to meet the needs of the school and the community  </a:t>
          </a:r>
        </a:p>
      </dgm:t>
    </dgm:pt>
    <dgm:pt modelId="{F2105CF2-54DE-4A47-B692-33E1D2F6A59C}" type="parTrans" cxnId="{AD5A30D9-0FEA-47DA-B186-BCDE72CCA52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CDB44-3DA5-42A4-86A7-A8BC6B7B78A1}" type="sibTrans" cxnId="{AD5A30D9-0FEA-47DA-B186-BCDE72CCA52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48C83-CAAD-449A-ADB0-8AE02173D468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Understand students’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lived experiences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75FE3-2017-4F33-8C43-07C281DB02CE}" type="parTrans" cxnId="{5C29058D-B5E6-440E-BFF6-6A304DFD03E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EE9D4-0551-4EFB-9E3B-20E2B7CCC4A7}" type="sibTrans" cxnId="{5C29058D-B5E6-440E-BFF6-6A304DFD03E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25E80-181B-423A-B802-6C8965CD007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Build community partners’ capacity to  engage with pre-service teachers</a:t>
          </a:r>
        </a:p>
      </dgm:t>
    </dgm:pt>
    <dgm:pt modelId="{9F50EE5B-7E87-45B1-A2C1-9091A1D5BA75}" type="sibTrans" cxnId="{83ACC7B0-EDBB-4E16-8942-B783C4883F6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370FA-94BE-4C97-8867-378E9BA31AA2}" type="parTrans" cxnId="{83ACC7B0-EDBB-4E16-8942-B783C4883F6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39045-6796-4E68-86C6-FD6E6B0684B7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Embrace a  whole child education philosophy</a:t>
          </a:r>
        </a:p>
      </dgm:t>
    </dgm:pt>
    <dgm:pt modelId="{FF9798DF-4B78-4572-8B35-862D376F93A8}" type="sibTrans" cxnId="{A70C6684-84D2-4877-ABCA-E85700E075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AA56D-3F0C-4AAC-B3BA-A019A660C87F}" type="parTrans" cxnId="{A70C6684-84D2-4877-ABCA-E85700E0756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D30F1-E37B-4A2F-A140-C2F3B3531B3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Serve as  tutors, mentors, researchers</a:t>
          </a:r>
        </a:p>
      </dgm:t>
    </dgm:pt>
    <dgm:pt modelId="{2184C7FB-B348-444F-BDCB-3371D2707F87}" type="sibTrans" cxnId="{47B4F88C-9821-4BCE-802E-B595209FF4E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C5D40-66C0-4362-B8CE-36990C135B3E}" type="parTrans" cxnId="{47B4F88C-9821-4BCE-802E-B595209FF4E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1B07F-A808-466E-B082-6DEED86B12E0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Engage in cross-boundary leadership</a:t>
          </a:r>
        </a:p>
      </dgm:t>
    </dgm:pt>
    <dgm:pt modelId="{93422E19-D210-45CA-9B75-1448127B9068}" type="sibTrans" cxnId="{1D4B44C3-960C-4E69-BE8C-0E558DAE8A1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5B9B-EEA4-48D4-B01F-0EB15CA80666}" type="parTrans" cxnId="{1D4B44C3-960C-4E69-BE8C-0E558DAE8A1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DDB36-9B6A-449E-8FD8-C55E8945F3AF}" type="pres">
      <dgm:prSet presAssocID="{65FD7B53-F68B-49CF-A275-678682982A7A}" presName="linear" presStyleCnt="0">
        <dgm:presLayoutVars>
          <dgm:animLvl val="lvl"/>
          <dgm:resizeHandles val="exact"/>
        </dgm:presLayoutVars>
      </dgm:prSet>
      <dgm:spPr/>
    </dgm:pt>
    <dgm:pt modelId="{D24FE192-A633-4BDA-A164-5F9AD513E0E4}" type="pres">
      <dgm:prSet presAssocID="{98025E80-181B-423A-B802-6C8965CD0074}" presName="parentText" presStyleLbl="node1" presStyleIdx="0" presStyleCnt="8" custLinFactNeighborY="-41874">
        <dgm:presLayoutVars>
          <dgm:chMax val="0"/>
          <dgm:bulletEnabled val="1"/>
        </dgm:presLayoutVars>
      </dgm:prSet>
      <dgm:spPr/>
    </dgm:pt>
    <dgm:pt modelId="{61FF8F04-3C63-450B-A2BC-213A1D5845C6}" type="pres">
      <dgm:prSet presAssocID="{9F50EE5B-7E87-45B1-A2C1-9091A1D5BA75}" presName="spacer" presStyleCnt="0"/>
      <dgm:spPr/>
    </dgm:pt>
    <dgm:pt modelId="{255308DB-0CD7-429E-97FA-2AED9EA3A0B1}" type="pres">
      <dgm:prSet presAssocID="{7824742F-DFA0-4D6A-B207-1BD64EC5B548}" presName="parentText" presStyleLbl="node1" presStyleIdx="1" presStyleCnt="8" custLinFactNeighborX="-392" custLinFactNeighborY="-8026">
        <dgm:presLayoutVars>
          <dgm:chMax val="0"/>
          <dgm:bulletEnabled val="1"/>
        </dgm:presLayoutVars>
      </dgm:prSet>
      <dgm:spPr/>
    </dgm:pt>
    <dgm:pt modelId="{A35C31D6-CF8A-4CC4-9720-2F7A0251D10B}" type="pres">
      <dgm:prSet presAssocID="{D80CDB44-3DA5-42A4-86A7-A8BC6B7B78A1}" presName="spacer" presStyleCnt="0"/>
      <dgm:spPr/>
    </dgm:pt>
    <dgm:pt modelId="{3F6B222C-9F04-4D49-8A1D-601692026F62}" type="pres">
      <dgm:prSet presAssocID="{23148C83-CAAD-449A-ADB0-8AE02173D468}" presName="parentText" presStyleLbl="node1" presStyleIdx="2" presStyleCnt="8" custLinFactNeighborX="-513">
        <dgm:presLayoutVars>
          <dgm:chMax val="0"/>
          <dgm:bulletEnabled val="1"/>
        </dgm:presLayoutVars>
      </dgm:prSet>
      <dgm:spPr/>
    </dgm:pt>
    <dgm:pt modelId="{F002E89D-886B-4F0E-BB17-DFD2C22EAD83}" type="pres">
      <dgm:prSet presAssocID="{07BEE9D4-0551-4EFB-9E3B-20E2B7CCC4A7}" presName="spacer" presStyleCnt="0"/>
      <dgm:spPr/>
    </dgm:pt>
    <dgm:pt modelId="{98F56CE7-3C97-4E03-9682-508AACD2F7AB}" type="pres">
      <dgm:prSet presAssocID="{B2F2CAAC-E06B-4AD1-A699-9389E58CC5B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6CA2F24-9A9A-4F21-ACFF-D01525DDB416}" type="pres">
      <dgm:prSet presAssocID="{ECA5FE57-D0C8-4C8C-85A8-C161DF63FF22}" presName="spacer" presStyleCnt="0"/>
      <dgm:spPr/>
    </dgm:pt>
    <dgm:pt modelId="{6246095E-D3C6-49A6-B877-A43B593C5CD8}" type="pres">
      <dgm:prSet presAssocID="{9A60E313-BDB0-4821-90D0-301635360D84}" presName="parentText" presStyleLbl="node1" presStyleIdx="4" presStyleCnt="8" custLinFactNeighborX="-293">
        <dgm:presLayoutVars>
          <dgm:chMax val="0"/>
          <dgm:bulletEnabled val="1"/>
        </dgm:presLayoutVars>
      </dgm:prSet>
      <dgm:spPr/>
    </dgm:pt>
    <dgm:pt modelId="{01B33A89-F5B2-48B1-82B4-3AA4444B7399}" type="pres">
      <dgm:prSet presAssocID="{9C3BF5D8-2643-405B-B174-79EF35C6B457}" presName="spacer" presStyleCnt="0"/>
      <dgm:spPr/>
    </dgm:pt>
    <dgm:pt modelId="{37A86AD9-8502-46BA-A62E-1168E59F751C}" type="pres">
      <dgm:prSet presAssocID="{CB139045-6796-4E68-86C6-FD6E6B0684B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8680981-FFD5-4A61-B35A-59FA5746E8B8}" type="pres">
      <dgm:prSet presAssocID="{FF9798DF-4B78-4572-8B35-862D376F93A8}" presName="spacer" presStyleCnt="0"/>
      <dgm:spPr/>
    </dgm:pt>
    <dgm:pt modelId="{803E37DB-B8C7-427D-92CC-7A8E187C6B5B}" type="pres">
      <dgm:prSet presAssocID="{593D30F1-E37B-4A2F-A140-C2F3B3531B3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C8B581F-D91D-4C37-A7A5-4459FE335006}" type="pres">
      <dgm:prSet presAssocID="{2184C7FB-B348-444F-BDCB-3371D2707F87}" presName="spacer" presStyleCnt="0"/>
      <dgm:spPr/>
    </dgm:pt>
    <dgm:pt modelId="{7C86BD95-7286-482A-8FB7-E66A63E8D81F}" type="pres">
      <dgm:prSet presAssocID="{5B71B07F-A808-466E-B082-6DEED86B12E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D0D7F0F-29FE-4228-95D0-012D1EB6B21C}" type="presOf" srcId="{23148C83-CAAD-449A-ADB0-8AE02173D468}" destId="{3F6B222C-9F04-4D49-8A1D-601692026F62}" srcOrd="0" destOrd="0" presId="urn:microsoft.com/office/officeart/2005/8/layout/vList2"/>
    <dgm:cxn modelId="{AB1B325F-05AF-444D-A0D2-18B317DBF1C9}" type="presOf" srcId="{593D30F1-E37B-4A2F-A140-C2F3B3531B3E}" destId="{803E37DB-B8C7-427D-92CC-7A8E187C6B5B}" srcOrd="0" destOrd="0" presId="urn:microsoft.com/office/officeart/2005/8/layout/vList2"/>
    <dgm:cxn modelId="{0400F642-78E0-43BB-B833-244EEB5F4EEF}" type="presOf" srcId="{9A60E313-BDB0-4821-90D0-301635360D84}" destId="{6246095E-D3C6-49A6-B877-A43B593C5CD8}" srcOrd="0" destOrd="0" presId="urn:microsoft.com/office/officeart/2005/8/layout/vList2"/>
    <dgm:cxn modelId="{A0B2F364-126F-40B8-988C-90C33CC17725}" srcId="{65FD7B53-F68B-49CF-A275-678682982A7A}" destId="{9A60E313-BDB0-4821-90D0-301635360D84}" srcOrd="4" destOrd="0" parTransId="{E7F58207-3AC4-4413-9585-DAEBEA135E73}" sibTransId="{9C3BF5D8-2643-405B-B174-79EF35C6B457}"/>
    <dgm:cxn modelId="{C6F1D447-2E56-48E9-9979-D2161B635E13}" srcId="{65FD7B53-F68B-49CF-A275-678682982A7A}" destId="{B2F2CAAC-E06B-4AD1-A699-9389E58CC5B2}" srcOrd="3" destOrd="0" parTransId="{2EE66FE9-95E9-4B38-A9D9-F92E920FACDC}" sibTransId="{ECA5FE57-D0C8-4C8C-85A8-C161DF63FF22}"/>
    <dgm:cxn modelId="{45F0F07C-4F4A-4CBD-A88F-49C683AF6BC3}" type="presOf" srcId="{5B71B07F-A808-466E-B082-6DEED86B12E0}" destId="{7C86BD95-7286-482A-8FB7-E66A63E8D81F}" srcOrd="0" destOrd="0" presId="urn:microsoft.com/office/officeart/2005/8/layout/vList2"/>
    <dgm:cxn modelId="{A70C6684-84D2-4877-ABCA-E85700E07562}" srcId="{65FD7B53-F68B-49CF-A275-678682982A7A}" destId="{CB139045-6796-4E68-86C6-FD6E6B0684B7}" srcOrd="5" destOrd="0" parTransId="{AA8AA56D-3F0C-4AAC-B3BA-A019A660C87F}" sibTransId="{FF9798DF-4B78-4572-8B35-862D376F93A8}"/>
    <dgm:cxn modelId="{47B4F88C-9821-4BCE-802E-B595209FF4E8}" srcId="{65FD7B53-F68B-49CF-A275-678682982A7A}" destId="{593D30F1-E37B-4A2F-A140-C2F3B3531B3E}" srcOrd="6" destOrd="0" parTransId="{E59C5D40-66C0-4362-B8CE-36990C135B3E}" sibTransId="{2184C7FB-B348-444F-BDCB-3371D2707F87}"/>
    <dgm:cxn modelId="{5C29058D-B5E6-440E-BFF6-6A304DFD03E0}" srcId="{65FD7B53-F68B-49CF-A275-678682982A7A}" destId="{23148C83-CAAD-449A-ADB0-8AE02173D468}" srcOrd="2" destOrd="0" parTransId="{AF075FE3-2017-4F33-8C43-07C281DB02CE}" sibTransId="{07BEE9D4-0551-4EFB-9E3B-20E2B7CCC4A7}"/>
    <dgm:cxn modelId="{BBC12293-0D17-4BD1-B0A5-432F6AB0749C}" type="presOf" srcId="{7824742F-DFA0-4D6A-B207-1BD64EC5B548}" destId="{255308DB-0CD7-429E-97FA-2AED9EA3A0B1}" srcOrd="0" destOrd="0" presId="urn:microsoft.com/office/officeart/2005/8/layout/vList2"/>
    <dgm:cxn modelId="{6FAF58AC-AB20-43AA-8F01-1A003BE55387}" type="presOf" srcId="{65FD7B53-F68B-49CF-A275-678682982A7A}" destId="{0D8DDB36-9B6A-449E-8FD8-C55E8945F3AF}" srcOrd="0" destOrd="0" presId="urn:microsoft.com/office/officeart/2005/8/layout/vList2"/>
    <dgm:cxn modelId="{83ACC7B0-EDBB-4E16-8942-B783C4883F61}" srcId="{65FD7B53-F68B-49CF-A275-678682982A7A}" destId="{98025E80-181B-423A-B802-6C8965CD0074}" srcOrd="0" destOrd="0" parTransId="{DA2370FA-94BE-4C97-8867-378E9BA31AA2}" sibTransId="{9F50EE5B-7E87-45B1-A2C1-9091A1D5BA75}"/>
    <dgm:cxn modelId="{3FA5CCBE-7575-4DDC-AEDD-5005B539DCD9}" type="presOf" srcId="{CB139045-6796-4E68-86C6-FD6E6B0684B7}" destId="{37A86AD9-8502-46BA-A62E-1168E59F751C}" srcOrd="0" destOrd="0" presId="urn:microsoft.com/office/officeart/2005/8/layout/vList2"/>
    <dgm:cxn modelId="{1D4B44C3-960C-4E69-BE8C-0E558DAE8A1C}" srcId="{65FD7B53-F68B-49CF-A275-678682982A7A}" destId="{5B71B07F-A808-466E-B082-6DEED86B12E0}" srcOrd="7" destOrd="0" parTransId="{A2E55B9B-EEA4-48D4-B01F-0EB15CA80666}" sibTransId="{93422E19-D210-45CA-9B75-1448127B9068}"/>
    <dgm:cxn modelId="{AD5A30D9-0FEA-47DA-B186-BCDE72CCA528}" srcId="{65FD7B53-F68B-49CF-A275-678682982A7A}" destId="{7824742F-DFA0-4D6A-B207-1BD64EC5B548}" srcOrd="1" destOrd="0" parTransId="{F2105CF2-54DE-4A47-B692-33E1D2F6A59C}" sibTransId="{D80CDB44-3DA5-42A4-86A7-A8BC6B7B78A1}"/>
    <dgm:cxn modelId="{090F88E8-BAF6-47B0-89CC-72C5FE7177CD}" type="presOf" srcId="{98025E80-181B-423A-B802-6C8965CD0074}" destId="{D24FE192-A633-4BDA-A164-5F9AD513E0E4}" srcOrd="0" destOrd="0" presId="urn:microsoft.com/office/officeart/2005/8/layout/vList2"/>
    <dgm:cxn modelId="{551D21F1-CE46-444A-AF34-DBCEE54886C8}" type="presOf" srcId="{B2F2CAAC-E06B-4AD1-A699-9389E58CC5B2}" destId="{98F56CE7-3C97-4E03-9682-508AACD2F7AB}" srcOrd="0" destOrd="0" presId="urn:microsoft.com/office/officeart/2005/8/layout/vList2"/>
    <dgm:cxn modelId="{3E98D88E-74AB-4753-A626-349132AA7E81}" type="presParOf" srcId="{0D8DDB36-9B6A-449E-8FD8-C55E8945F3AF}" destId="{D24FE192-A633-4BDA-A164-5F9AD513E0E4}" srcOrd="0" destOrd="0" presId="urn:microsoft.com/office/officeart/2005/8/layout/vList2"/>
    <dgm:cxn modelId="{CD23FD05-3E7B-4854-8BDD-236D75BCC3C3}" type="presParOf" srcId="{0D8DDB36-9B6A-449E-8FD8-C55E8945F3AF}" destId="{61FF8F04-3C63-450B-A2BC-213A1D5845C6}" srcOrd="1" destOrd="0" presId="urn:microsoft.com/office/officeart/2005/8/layout/vList2"/>
    <dgm:cxn modelId="{5BB5F92F-8FED-4DCC-B000-42356713F821}" type="presParOf" srcId="{0D8DDB36-9B6A-449E-8FD8-C55E8945F3AF}" destId="{255308DB-0CD7-429E-97FA-2AED9EA3A0B1}" srcOrd="2" destOrd="0" presId="urn:microsoft.com/office/officeart/2005/8/layout/vList2"/>
    <dgm:cxn modelId="{6D88FEBE-CD51-465A-822C-76F415C5D5BC}" type="presParOf" srcId="{0D8DDB36-9B6A-449E-8FD8-C55E8945F3AF}" destId="{A35C31D6-CF8A-4CC4-9720-2F7A0251D10B}" srcOrd="3" destOrd="0" presId="urn:microsoft.com/office/officeart/2005/8/layout/vList2"/>
    <dgm:cxn modelId="{D9B6858B-CECD-4BCB-8B98-43DAE79AE3D8}" type="presParOf" srcId="{0D8DDB36-9B6A-449E-8FD8-C55E8945F3AF}" destId="{3F6B222C-9F04-4D49-8A1D-601692026F62}" srcOrd="4" destOrd="0" presId="urn:microsoft.com/office/officeart/2005/8/layout/vList2"/>
    <dgm:cxn modelId="{E865E755-7D4B-4598-8D83-2DA354072123}" type="presParOf" srcId="{0D8DDB36-9B6A-449E-8FD8-C55E8945F3AF}" destId="{F002E89D-886B-4F0E-BB17-DFD2C22EAD83}" srcOrd="5" destOrd="0" presId="urn:microsoft.com/office/officeart/2005/8/layout/vList2"/>
    <dgm:cxn modelId="{D3AD88FD-CAC3-4F80-88E1-867BCDD6580D}" type="presParOf" srcId="{0D8DDB36-9B6A-449E-8FD8-C55E8945F3AF}" destId="{98F56CE7-3C97-4E03-9682-508AACD2F7AB}" srcOrd="6" destOrd="0" presId="urn:microsoft.com/office/officeart/2005/8/layout/vList2"/>
    <dgm:cxn modelId="{2E655F2E-C93D-4C00-AE68-6C9674C214A5}" type="presParOf" srcId="{0D8DDB36-9B6A-449E-8FD8-C55E8945F3AF}" destId="{46CA2F24-9A9A-4F21-ACFF-D01525DDB416}" srcOrd="7" destOrd="0" presId="urn:microsoft.com/office/officeart/2005/8/layout/vList2"/>
    <dgm:cxn modelId="{F21520DF-79C1-42E7-913A-0AA01EBDFE9D}" type="presParOf" srcId="{0D8DDB36-9B6A-449E-8FD8-C55E8945F3AF}" destId="{6246095E-D3C6-49A6-B877-A43B593C5CD8}" srcOrd="8" destOrd="0" presId="urn:microsoft.com/office/officeart/2005/8/layout/vList2"/>
    <dgm:cxn modelId="{EA7F434B-5C6C-4D27-B710-4EB7F8CDC348}" type="presParOf" srcId="{0D8DDB36-9B6A-449E-8FD8-C55E8945F3AF}" destId="{01B33A89-F5B2-48B1-82B4-3AA4444B7399}" srcOrd="9" destOrd="0" presId="urn:microsoft.com/office/officeart/2005/8/layout/vList2"/>
    <dgm:cxn modelId="{37CF371B-B347-4836-B7F6-DD7FFD4D1DB5}" type="presParOf" srcId="{0D8DDB36-9B6A-449E-8FD8-C55E8945F3AF}" destId="{37A86AD9-8502-46BA-A62E-1168E59F751C}" srcOrd="10" destOrd="0" presId="urn:microsoft.com/office/officeart/2005/8/layout/vList2"/>
    <dgm:cxn modelId="{6D3F5638-58F3-4E66-9D69-979866E2B35D}" type="presParOf" srcId="{0D8DDB36-9B6A-449E-8FD8-C55E8945F3AF}" destId="{18680981-FFD5-4A61-B35A-59FA5746E8B8}" srcOrd="11" destOrd="0" presId="urn:microsoft.com/office/officeart/2005/8/layout/vList2"/>
    <dgm:cxn modelId="{E810C6CF-C7C6-4142-8DB1-A5D40EBB7FE9}" type="presParOf" srcId="{0D8DDB36-9B6A-449E-8FD8-C55E8945F3AF}" destId="{803E37DB-B8C7-427D-92CC-7A8E187C6B5B}" srcOrd="12" destOrd="0" presId="urn:microsoft.com/office/officeart/2005/8/layout/vList2"/>
    <dgm:cxn modelId="{B0FC0F10-7C3E-4BC5-84E8-3B47B4E9375B}" type="presParOf" srcId="{0D8DDB36-9B6A-449E-8FD8-C55E8945F3AF}" destId="{1C8B581F-D91D-4C37-A7A5-4459FE335006}" srcOrd="13" destOrd="0" presId="urn:microsoft.com/office/officeart/2005/8/layout/vList2"/>
    <dgm:cxn modelId="{3D94409E-D921-4011-BD0E-90B573892773}" type="presParOf" srcId="{0D8DDB36-9B6A-449E-8FD8-C55E8945F3AF}" destId="{7C86BD95-7286-482A-8FB7-E66A63E8D81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A8767-B13E-44BD-BA56-BCB87BBF0951}">
      <dsp:nvSpPr>
        <dsp:cNvPr id="0" name=""/>
        <dsp:cNvSpPr/>
      </dsp:nvSpPr>
      <dsp:spPr>
        <a:xfrm>
          <a:off x="0" y="16562"/>
          <a:ext cx="7091266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Educator Preparation</a:t>
          </a:r>
        </a:p>
      </dsp:txBody>
      <dsp:txXfrm>
        <a:off x="43407" y="59969"/>
        <a:ext cx="7004452" cy="802386"/>
      </dsp:txXfrm>
    </dsp:sp>
    <dsp:sp modelId="{625692C9-2C97-48FE-B1F1-24E814C4A434}">
      <dsp:nvSpPr>
        <dsp:cNvPr id="0" name=""/>
        <dsp:cNvSpPr/>
      </dsp:nvSpPr>
      <dsp:spPr>
        <a:xfrm>
          <a:off x="0" y="1015201"/>
          <a:ext cx="7091266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Professional Development</a:t>
          </a:r>
        </a:p>
      </dsp:txBody>
      <dsp:txXfrm>
        <a:off x="43407" y="1058608"/>
        <a:ext cx="7004452" cy="802386"/>
      </dsp:txXfrm>
    </dsp:sp>
    <dsp:sp modelId="{51572199-B2F6-4CA7-B72E-1CA8E9D690A5}">
      <dsp:nvSpPr>
        <dsp:cNvPr id="0" name=""/>
        <dsp:cNvSpPr/>
      </dsp:nvSpPr>
      <dsp:spPr>
        <a:xfrm>
          <a:off x="0" y="2013841"/>
          <a:ext cx="7091266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Practitioner Inquiry</a:t>
          </a:r>
        </a:p>
      </dsp:txBody>
      <dsp:txXfrm>
        <a:off x="43407" y="2057248"/>
        <a:ext cx="7004452" cy="802386"/>
      </dsp:txXfrm>
    </dsp:sp>
    <dsp:sp modelId="{65F8B895-6F6D-48CF-8FC4-DE803A6509F5}">
      <dsp:nvSpPr>
        <dsp:cNvPr id="0" name=""/>
        <dsp:cNvSpPr/>
      </dsp:nvSpPr>
      <dsp:spPr>
        <a:xfrm>
          <a:off x="0" y="2988988"/>
          <a:ext cx="7091266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Student Achievement</a:t>
          </a:r>
        </a:p>
      </dsp:txBody>
      <dsp:txXfrm>
        <a:off x="43407" y="3032395"/>
        <a:ext cx="7004452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FE192-A633-4BDA-A164-5F9AD513E0E4}">
      <dsp:nvSpPr>
        <dsp:cNvPr id="0" name=""/>
        <dsp:cNvSpPr/>
      </dsp:nvSpPr>
      <dsp:spPr>
        <a:xfrm>
          <a:off x="0" y="335449"/>
          <a:ext cx="784735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Build community partners’ capacity to  engage with pre-service teachers</a:t>
          </a:r>
        </a:p>
      </dsp:txBody>
      <dsp:txXfrm>
        <a:off x="22846" y="358295"/>
        <a:ext cx="7801665" cy="422308"/>
      </dsp:txXfrm>
    </dsp:sp>
    <dsp:sp modelId="{255308DB-0CD7-429E-97FA-2AED9EA3A0B1}">
      <dsp:nvSpPr>
        <dsp:cNvPr id="0" name=""/>
        <dsp:cNvSpPr/>
      </dsp:nvSpPr>
      <dsp:spPr>
        <a:xfrm>
          <a:off x="0" y="880545"/>
          <a:ext cx="784735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Develop activities to meet the needs of the school and the community  </a:t>
          </a:r>
        </a:p>
      </dsp:txBody>
      <dsp:txXfrm>
        <a:off x="22846" y="903391"/>
        <a:ext cx="7801665" cy="422308"/>
      </dsp:txXfrm>
    </dsp:sp>
    <dsp:sp modelId="{3F6B222C-9F04-4D49-8A1D-601692026F62}">
      <dsp:nvSpPr>
        <dsp:cNvPr id="0" name=""/>
        <dsp:cNvSpPr/>
      </dsp:nvSpPr>
      <dsp:spPr>
        <a:xfrm>
          <a:off x="0" y="1410768"/>
          <a:ext cx="784735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Understand students’ 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lived experiences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6" y="1433614"/>
        <a:ext cx="7801665" cy="422308"/>
      </dsp:txXfrm>
    </dsp:sp>
    <dsp:sp modelId="{98F56CE7-3C97-4E03-9682-508AACD2F7AB}">
      <dsp:nvSpPr>
        <dsp:cNvPr id="0" name=""/>
        <dsp:cNvSpPr/>
      </dsp:nvSpPr>
      <dsp:spPr>
        <a:xfrm>
          <a:off x="0" y="1936368"/>
          <a:ext cx="784735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Co-teach with classroom teachers and  college faculty</a:t>
          </a:r>
        </a:p>
      </dsp:txBody>
      <dsp:txXfrm>
        <a:off x="22846" y="1959214"/>
        <a:ext cx="7801665" cy="422308"/>
      </dsp:txXfrm>
    </dsp:sp>
    <dsp:sp modelId="{6246095E-D3C6-49A6-B877-A43B593C5CD8}">
      <dsp:nvSpPr>
        <dsp:cNvPr id="0" name=""/>
        <dsp:cNvSpPr/>
      </dsp:nvSpPr>
      <dsp:spPr>
        <a:xfrm>
          <a:off x="0" y="2461968"/>
          <a:ext cx="784735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Work with families</a:t>
          </a:r>
        </a:p>
      </dsp:txBody>
      <dsp:txXfrm>
        <a:off x="22846" y="2484814"/>
        <a:ext cx="7801665" cy="422308"/>
      </dsp:txXfrm>
    </dsp:sp>
    <dsp:sp modelId="{37A86AD9-8502-46BA-A62E-1168E59F751C}">
      <dsp:nvSpPr>
        <dsp:cNvPr id="0" name=""/>
        <dsp:cNvSpPr/>
      </dsp:nvSpPr>
      <dsp:spPr>
        <a:xfrm>
          <a:off x="0" y="2987568"/>
          <a:ext cx="784735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Embrace a  whole child education philosophy</a:t>
          </a:r>
        </a:p>
      </dsp:txBody>
      <dsp:txXfrm>
        <a:off x="22846" y="3010414"/>
        <a:ext cx="7801665" cy="422308"/>
      </dsp:txXfrm>
    </dsp:sp>
    <dsp:sp modelId="{803E37DB-B8C7-427D-92CC-7A8E187C6B5B}">
      <dsp:nvSpPr>
        <dsp:cNvPr id="0" name=""/>
        <dsp:cNvSpPr/>
      </dsp:nvSpPr>
      <dsp:spPr>
        <a:xfrm>
          <a:off x="0" y="3513168"/>
          <a:ext cx="784735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Serve as  tutors, mentors, researchers</a:t>
          </a:r>
        </a:p>
      </dsp:txBody>
      <dsp:txXfrm>
        <a:off x="22846" y="3536014"/>
        <a:ext cx="7801665" cy="422308"/>
      </dsp:txXfrm>
    </dsp:sp>
    <dsp:sp modelId="{7C86BD95-7286-482A-8FB7-E66A63E8D81F}">
      <dsp:nvSpPr>
        <dsp:cNvPr id="0" name=""/>
        <dsp:cNvSpPr/>
      </dsp:nvSpPr>
      <dsp:spPr>
        <a:xfrm>
          <a:off x="0" y="4038768"/>
          <a:ext cx="7847357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Engage in cross-boundary leadership</a:t>
          </a:r>
        </a:p>
      </dsp:txBody>
      <dsp:txXfrm>
        <a:off x="22846" y="4061614"/>
        <a:ext cx="7801665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F1A0-A0D6-4401-965A-2237780274E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1075-FD28-4564-A07A-E97FF0B1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9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Theoretical framing in youth development literature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Foundations in political history of Oakland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OUSD’s journey to become a community school district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Youth participation in OUSD community schools today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Final thoughts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F3BCA-9FA6-456A-B970-0D4481168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9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0128-D33A-304C-A049-B702E08B80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DAAB-18A5-0B4E-A5A1-FE5632F80F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DAAB-18A5-0B4E-A5A1-FE5632F80F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8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DAAB-18A5-0B4E-A5A1-FE5632F80F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56026" indent="-290779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63117" indent="-23262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28364" indent="-23262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93610" indent="-23262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58857" indent="-23262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3024104" indent="-23262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89350" indent="-23262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954597" indent="-23262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97ADC2-31CC-4E9F-9F2C-CA89AEAED42C}" type="slidenum">
              <a:rPr lang="en-US"/>
              <a:pPr eaLnBrk="1" hangingPunct="1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1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Whole child framework of community schools consistent with youth development lens.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Meaningful participation helps young people learn and thrive.</a:t>
            </a:r>
          </a:p>
          <a:p>
            <a:pPr marL="914400" lvl="1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Responsibility helps brain development</a:t>
            </a:r>
          </a:p>
          <a:p>
            <a:pPr marL="914400" lvl="1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Deeper learning when youth are engaged and “have a stake”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Youth civic involvement can shape more equitable institutions.</a:t>
            </a:r>
          </a:p>
          <a:p>
            <a:pPr marL="914400" lvl="1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Youth participation</a:t>
            </a:r>
            <a:r>
              <a:rPr lang="en-US" sz="1400" baseline="0" dirty="0">
                <a:solidFill>
                  <a:schemeClr val="tx1"/>
                </a:solidFill>
              </a:rPr>
              <a:t> can shape programs, policies, and institutions to be more inclusive and effective.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F3BCA-9FA6-456A-B970-0D4481168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87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Political mobilizations of the 90’s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 “Schools not Jails” and robust youth organizations in Oakland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Youth civic organizations focused on equitable access to quality education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Development of the Standards of Meaningful Student Engagement</a:t>
            </a:r>
          </a:p>
          <a:p>
            <a:pPr marL="914400" lvl="1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With support from a sympathetic superintendent (whose</a:t>
            </a:r>
            <a:r>
              <a:rPr lang="en-US" sz="1400" baseline="0" dirty="0">
                <a:solidFill>
                  <a:schemeClr val="tx1"/>
                </a:solidFill>
              </a:rPr>
              <a:t> staff were youth organizers)</a:t>
            </a:r>
            <a:endParaRPr lang="en-US" sz="1400" dirty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Built through</a:t>
            </a:r>
            <a:r>
              <a:rPr lang="en-US" sz="1400" baseline="0" dirty="0">
                <a:solidFill>
                  <a:schemeClr val="tx1"/>
                </a:solidFill>
              </a:rPr>
              <a:t> an intensive, iterative process, building from a collaborative visioning process, and substantiated with a curriculum, derived from (compiled) youth civic organizations.</a:t>
            </a:r>
            <a:endParaRPr lang="en-US" sz="1400" dirty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Re-imagined</a:t>
            </a:r>
            <a:r>
              <a:rPr lang="en-US" sz="1400" baseline="0" dirty="0">
                <a:solidFill>
                  <a:schemeClr val="tx1"/>
                </a:solidFill>
              </a:rPr>
              <a:t> the role of student government as a force for social justice and social change.</a:t>
            </a:r>
          </a:p>
          <a:p>
            <a:pPr marL="914400" lvl="1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chemeClr val="tx1"/>
                </a:solidFill>
              </a:rPr>
              <a:t>Quote?</a:t>
            </a:r>
          </a:p>
          <a:p>
            <a:pPr marL="914400" lvl="1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baseline="0" dirty="0">
                <a:solidFill>
                  <a:schemeClr val="tx1"/>
                </a:solidFill>
              </a:rPr>
              <a:t>State goes into receivership. Truncates the process.</a:t>
            </a:r>
            <a:endParaRPr lang="en-US" sz="1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F3BCA-9FA6-456A-B970-0D4481168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46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Coming out of receivership, superintendent leads massive district-wide strategic planning process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Youth play prominent roles on key task forces—culture/climate, secondary.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Re-adoption of the MSE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F3BCA-9FA6-456A-B970-0D4481168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9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Office of Student, Family, and community Engagement in collaboration with CBOs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 City Council Student Union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 A-G “Keeping it Real” campaign</a:t>
            </a:r>
            <a:endParaRPr lang="en-US" sz="1400" dirty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Quote: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Site-level student government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 Re-imagining student leadership</a:t>
            </a:r>
          </a:p>
          <a:p>
            <a:pPr marL="914400" lvl="1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Quote:</a:t>
            </a:r>
            <a:endParaRPr lang="en-US" sz="1200" dirty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F3BCA-9FA6-456A-B970-0D4481168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41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881B1-FBFD-44DF-B101-77471E876C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3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F3BCA-9FA6-456A-B970-0D4481168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1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DAAB-18A5-0B4E-A5A1-FE5632F80F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DAAB-18A5-0B4E-A5A1-FE5632F80F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2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341A-2364-4885-AC7F-7DC01C172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47BF8-D2E1-463D-8B53-6FE742ED0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5B1FE-AE79-4D4D-B8E1-496293E6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CD37C-1AAB-438B-B2ED-DC1450CE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ADBB-71BA-4C2B-B323-BD8045DF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B809-D76E-4617-81F5-EF80F6EF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F5761-6CBC-40F3-B1D9-CF9163EC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D52F-2DE0-4F6F-B34D-319C8FF4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D618A-B004-4B2E-90A4-DBE21C23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F348-7331-4A08-8CEE-52976C04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4C4F11-9523-46EB-8299-160FAE24D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BDEEE-4425-4969-842D-DBAD0E51D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6A9AB-D272-4416-ADD9-0AA30841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A104-9199-43E9-B1A8-BB2D05BE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D7976-C0EF-4B7A-AC39-8B9EC65C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0115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1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6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4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7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2E6D-65CB-4751-AD11-ED9FD12F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856C5-144B-4B8D-BD13-4AC63CD49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C905-4F6B-46BC-890C-12ADB160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9443C-6FA3-414A-97BB-EE92257C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9E797-9FDA-491F-8743-1EB103CD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8A25-723E-44F3-9808-11A92ECA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F182F-58C6-4116-9681-0756F2E8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E2CCA-4367-46D9-ACC5-0974E6A5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F7F5E-24F0-4E26-B6DD-E69F7F1A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AFE4-A60E-4D78-AA06-01C4CFFB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0F47-7877-4232-83C3-569550CD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EDB6-07C0-487A-8F54-4C5145883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E06A3-DE60-44AD-8B43-2DCE7ACB7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897F8-A9C4-4393-AFF3-5BBADA8E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94918-95FC-42FA-AD36-FC5FBD52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58FFA-BAA2-450E-B8E2-13DD752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5F65-D2B9-4B44-A01A-03FE0400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02991-6A55-422C-83B6-E1BE4D3D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4453B-8F1F-4B56-A901-8B11AA69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707C5-B13E-48BE-BCA2-C604CDBB8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29A1A-9793-4FA7-8057-3147E68DB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D5DB2-5846-4EEB-A0AF-6A320C3B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42A65-1D4E-4C6C-A7C7-0AB9FD61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C9CD5-00DB-4EBA-8AB9-5BE83113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5E0A-F64F-430A-BC2C-C142CEBD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486D6-C9A1-4AF3-91C8-DB9F21C3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52AA2-A54B-4CA3-ABF2-754B90FE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1ACED-9154-4901-8E59-C112A4CD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1608E-089A-4EA4-A0BE-F2F41682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956E3-D14D-46BE-B873-2F44EF61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3E068-58F8-4AA8-8EB4-3FF3721D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9BA8-CE39-4FEA-8AA5-915A1464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7C6A-5322-4D44-A17D-08EA0EAC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AFE3C-BEB0-448B-B1A2-D60B98A0B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D11BC-12F1-45C8-96AE-7EE0A68F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5C7FD-7BA8-45D9-88C1-1F4E0ADD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41212-2881-4236-A88A-EDB94038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3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5E5C-A6C5-4D22-A0A6-042E93BD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B7D4A-233F-44FD-805C-53BFC318A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151BD-E814-4CB9-B716-53F6FB45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4FBE3-DB59-4D37-9F5B-0F7B4D90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7D5BB-65D6-4B0F-AFDE-5B79D1D0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87D96-4AF8-4A15-A88C-BA61932C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5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429BE-F51F-4B5D-8CA1-D6A1C0A9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B7AE9-F280-4B81-BEAE-5B4D546E9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F1BE-5FFC-4BEE-AC2C-F33BBA1F9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21F3-1CE8-4F4B-B843-8EBEE539C76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CD42-CBC7-48A7-B2EB-216FD86FC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A93A1-336D-41FA-BE0F-B7F531718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A0E3-0EFE-4ED2-B1DE-77C5FBA3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CBC37D-AF59-3943-8ED2-DB4083365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344859B-2219-DF44-9A3B-45F2076FD0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Community-Schools-Transforming-Education-Communities/dp/1475831404/" TargetMode="External"/><Relationship Id="rId2" Type="http://schemas.openxmlformats.org/officeDocument/2006/relationships/hyperlink" Target="https://rowman.com/ISBN/9781475831405/Community-Schools-People-and-Places-Transforming-Education-and-Commun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F827-7768-46F2-B947-F705C15CB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0" y="2089143"/>
            <a:ext cx="11360800" cy="1836044"/>
          </a:xfrm>
        </p:spPr>
        <p:txBody>
          <a:bodyPr/>
          <a:lstStyle/>
          <a:p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Schools Research Practice Network Webinar Series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5E91E-A9BF-4A34-9F10-5ECC18D59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00" y="4861993"/>
            <a:ext cx="11360800" cy="885955"/>
          </a:xfrm>
        </p:spPr>
        <p:txBody>
          <a:bodyPr/>
          <a:lstStyle/>
          <a:p>
            <a:r>
              <a:rPr lang="en-US" sz="1867" dirty="0">
                <a:latin typeface="Century Schoolbook" panose="02040604050505020304" pitchFamily="18" charset="0"/>
              </a:rPr>
              <a:t>Wednesday, July 17, 2:00 – 3:00 PM Eastern Daylight Time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A5344C-2E2D-4753-ACC8-FAEAEF9A6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B634500-CF01-45CA-B1E9-27DAC67D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5682" y="1200621"/>
            <a:ext cx="974509" cy="7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D7D114-BB6A-48C2-9184-01E4BDCAE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0" y="4373050"/>
            <a:ext cx="11360800" cy="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960" rIns="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33" b="1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Schools: People and Places Transforming Education and Communities</a:t>
            </a:r>
            <a:endParaRPr lang="en-US" altLang="en-US" sz="2133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3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1020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Thoughts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2422869"/>
            <a:ext cx="8229600" cy="370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what ways can more community schools create spaces for meaningful student participation? How can this support school and district equity goals? Deeper engagement in learning?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implications for how we conceive of and build up community schools? For how we measure or evaluate their success?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2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273" y="2952232"/>
            <a:ext cx="9127440" cy="111610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Transformative Parent Engagement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Community Schools </a:t>
            </a:r>
          </a:p>
        </p:txBody>
      </p:sp>
      <p:pic>
        <p:nvPicPr>
          <p:cNvPr id="5" name="Picture 4" descr="A group of people posing for the camera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73" y="818068"/>
            <a:ext cx="2496031" cy="1971595"/>
          </a:xfrm>
          <a:prstGeom prst="rect">
            <a:avLst/>
          </a:prstGeom>
        </p:spPr>
      </p:pic>
      <p:pic>
        <p:nvPicPr>
          <p:cNvPr id="6" name="Picture 5" descr="A group of people sitting at a table in a library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82" y="818068"/>
            <a:ext cx="2631233" cy="1971595"/>
          </a:xfrm>
          <a:prstGeom prst="rect">
            <a:avLst/>
          </a:prstGeom>
        </p:spPr>
      </p:pic>
      <p:pic>
        <p:nvPicPr>
          <p:cNvPr id="26" name="Picture 25" descr="A group of people looking at a computer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92" y="4085323"/>
            <a:ext cx="2662335" cy="1998647"/>
          </a:xfrm>
          <a:prstGeom prst="rect">
            <a:avLst/>
          </a:prstGeom>
        </p:spPr>
      </p:pic>
      <p:pic>
        <p:nvPicPr>
          <p:cNvPr id="27" name="Picture 26" descr="A group of people looking at a book shelf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21" y="818067"/>
            <a:ext cx="3521106" cy="1971596"/>
          </a:xfrm>
          <a:prstGeom prst="rect">
            <a:avLst/>
          </a:prstGeom>
        </p:spPr>
      </p:pic>
      <p:pic>
        <p:nvPicPr>
          <p:cNvPr id="28" name="Picture 27" descr="A group of people holding a sign&#10;&#10;Description automatically generated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r="8997"/>
          <a:stretch/>
        </p:blipFill>
        <p:spPr>
          <a:xfrm>
            <a:off x="1602273" y="4085323"/>
            <a:ext cx="2333728" cy="1998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603BC-19A0-2047-B9EB-292AEE293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90" y="87426"/>
            <a:ext cx="4391706" cy="649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A9B558-7AAB-4659-B311-E01B09301F99}"/>
              </a:ext>
            </a:extLst>
          </p:cNvPr>
          <p:cNvSpPr txBox="1"/>
          <p:nvPr/>
        </p:nvSpPr>
        <p:spPr>
          <a:xfrm>
            <a:off x="3980328" y="4343392"/>
            <a:ext cx="3902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Megan Hester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Director, Education Justice Research and Organizing Collaborative (EJ-ROC),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University</a:t>
            </a:r>
          </a:p>
        </p:txBody>
      </p:sp>
    </p:spTree>
    <p:extLst>
      <p:ext uri="{BB962C8B-B14F-4D97-AF65-F5344CB8AC3E}">
        <p14:creationId xmlns:p14="http://schemas.microsoft.com/office/powerpoint/2010/main" val="278854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45" y="837599"/>
            <a:ext cx="821249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Schoolbook" panose="02040604050505020304" pitchFamily="18" charset="0"/>
              </a:rPr>
              <a:t>Impacts of </a:t>
            </a:r>
            <a:br>
              <a:rPr lang="en-US" sz="4000" b="1" dirty="0">
                <a:latin typeface="Century Schoolbook" panose="02040604050505020304" pitchFamily="18" charset="0"/>
              </a:rPr>
            </a:br>
            <a:r>
              <a:rPr lang="en-US" sz="4000" b="1" dirty="0">
                <a:latin typeface="Century Schoolbook" panose="02040604050505020304" pitchFamily="18" charset="0"/>
              </a:rPr>
              <a:t>Effective Parent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4" y="2397967"/>
            <a:ext cx="8548455" cy="320973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attendance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academic achievement by any measure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social skills with peers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student motivation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behavior at school and home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Epstein &amp; Sheldon 2002; Henderson &amp; Mapp 2002; Weiss et al. 2009;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Bryk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Schneider 2002;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Bryk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327151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945" y="820677"/>
            <a:ext cx="7920109" cy="17732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Qualities of 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Parent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836" y="2827345"/>
            <a:ext cx="7948705" cy="212738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to learning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and embedded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and asset-based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capacity building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CA72E6-8CBF-DE4B-B54C-D74BD77FD7CF}"/>
              </a:ext>
            </a:extLst>
          </p:cNvPr>
          <p:cNvSpPr/>
          <p:nvPr/>
        </p:nvSpPr>
        <p:spPr>
          <a:xfrm>
            <a:off x="1966763" y="5188159"/>
            <a:ext cx="8845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US DOE Dual Capacity Framework for Family-School Partnerships; Harvard Family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50875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Figure 2 Ch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74" y="139781"/>
            <a:ext cx="6627944" cy="65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546" y="853135"/>
            <a:ext cx="973027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Schoolbook" panose="02040604050505020304" pitchFamily="18" charset="0"/>
              </a:rPr>
              <a:t>Transformative Parent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526" y="2178698"/>
            <a:ext cx="8836744" cy="3373015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recognize families as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untapped knowledge and strengths, and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their children and their community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actively develop families’ </a:t>
            </a:r>
            <a:r>
              <a:rPr lang="en-US" sz="2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skills, knowledge and confidence</a:t>
            </a:r>
            <a:r>
              <a:rPr lang="en-US" sz="2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partners in improving the school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engage parents in </a:t>
            </a:r>
            <a:r>
              <a:rPr 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</a:t>
            </a:r>
            <a:r>
              <a:rPr lang="en-US" sz="2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wide range of issues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actively build the </a:t>
            </a:r>
            <a:r>
              <a:rPr lang="en-US" sz="2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of school staff</a:t>
            </a:r>
            <a:r>
              <a:rPr lang="en-US" sz="22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engage effectively with families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75470" y="249481"/>
            <a:ext cx="7829453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Transactional? Or Transformative?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588474"/>
              </p:ext>
            </p:extLst>
          </p:nvPr>
        </p:nvGraphicFramePr>
        <p:xfrm>
          <a:off x="1924147" y="1032629"/>
          <a:ext cx="8424276" cy="517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PARENT ENGAGEMENT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TRANSFORMATIVE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PARENT ENGAGEMENT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68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Parents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helpers with the plans that the principal and school staff develop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Parents are equal partners in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developing vision and plans for the school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8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with parents is passive and impersonal,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mainly through fliers, emails and robocalls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parents is active and personal,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face-to-face outreach, home visits, personal phone calls, etc.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48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Parents are seen as problems to be solved and addressed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Parents are seen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 problem-solvers who can help address challenges 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5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families’ deficits: what they aren’t doing, what they don’t have, what are the gaps and challenges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 on families’ assets: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their strengths, skills and resilience; the progress made and possibilities ahead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39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20A8-D056-B244-BFE9-B7304FDE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08" y="999606"/>
            <a:ext cx="985468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Schoolbook" panose="02040604050505020304" pitchFamily="18" charset="0"/>
              </a:rPr>
              <a:t>Transformative Parent Engagement </a:t>
            </a:r>
            <a:br>
              <a:rPr lang="en-US" sz="4000" b="1" dirty="0">
                <a:latin typeface="Century Schoolbook" panose="02040604050505020304" pitchFamily="18" charset="0"/>
              </a:rPr>
            </a:br>
            <a:r>
              <a:rPr lang="en-US" sz="4000" b="1" dirty="0">
                <a:latin typeface="Century Schoolbook" panose="02040604050505020304" pitchFamily="18" charset="0"/>
              </a:rPr>
              <a:t>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30AF-D591-2249-A07E-09D1BE7A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608" y="2402277"/>
            <a:ext cx="9745047" cy="272771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school governance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leadership development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outreach methods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school to learn about school community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forums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Culturally responsive education </a:t>
            </a:r>
          </a:p>
        </p:txBody>
      </p:sp>
    </p:spTree>
    <p:extLst>
      <p:ext uri="{BB962C8B-B14F-4D97-AF65-F5344CB8AC3E}">
        <p14:creationId xmlns:p14="http://schemas.microsoft.com/office/powerpoint/2010/main" val="340172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37" y="405614"/>
            <a:ext cx="933132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Schoolbook" panose="02040604050505020304" pitchFamily="18" charset="0"/>
              </a:rPr>
              <a:t>Research-Based Models: 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5" y="1652089"/>
            <a:ext cx="7895966" cy="18958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Parent-Teacher Home Visits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Parent-Teacher Teams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Mentor Program 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Abriendo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Puertas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85" y="4037529"/>
            <a:ext cx="1655233" cy="1196934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66" y="4803609"/>
            <a:ext cx="1908175" cy="1434333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10" y="4531445"/>
            <a:ext cx="2714624" cy="989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C8FE6-BC48-A140-89F1-42A346471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8" y="3886696"/>
            <a:ext cx="2692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aver tre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09" y="941486"/>
            <a:ext cx="7556668" cy="50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3C2F-A753-44E4-B03F-953AE3B3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85" y="605717"/>
            <a:ext cx="9644514" cy="87355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 &amp;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423A4-A3CC-4C8C-B9AC-1A79B784F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601" y="1536634"/>
            <a:ext cx="10530983" cy="3944175"/>
          </a:xfrm>
        </p:spPr>
        <p:txBody>
          <a:bodyPr>
            <a:normAutofit/>
          </a:bodyPr>
          <a:lstStyle/>
          <a:p>
            <a:pPr marL="152396" indent="0">
              <a:spcAft>
                <a:spcPts val="600"/>
              </a:spcAft>
              <a:buNone/>
            </a:pPr>
            <a:r>
              <a:rPr lang="en-US" sz="1867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Moderator: </a:t>
            </a:r>
          </a:p>
          <a:p>
            <a:pPr marL="152396" indent="0">
              <a:spcAft>
                <a:spcPts val="600"/>
              </a:spcAft>
              <a:buNone/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Reuben Jacobson, 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Education Policy and Leadership Program, American University.</a:t>
            </a:r>
          </a:p>
          <a:p>
            <a:pPr marL="152396" indent="0">
              <a:spcAft>
                <a:spcPts val="600"/>
              </a:spcAft>
              <a:buNone/>
            </a:pPr>
            <a:endParaRPr lang="en-US" sz="1867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>
              <a:spcAft>
                <a:spcPts val="600"/>
              </a:spcAft>
              <a:buNone/>
            </a:pPr>
            <a:r>
              <a:rPr lang="en-US" sz="1867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Speakers: </a:t>
            </a:r>
          </a:p>
          <a:p>
            <a:pPr marL="152396" indent="0">
              <a:spcAft>
                <a:spcPts val="600"/>
              </a:spcAft>
              <a:buNone/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Kendra Fehrer, Ph.D., 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Research Associate at the John W. Gardner Center for Youth and Their Communities, Stanford University. </a:t>
            </a:r>
          </a:p>
          <a:p>
            <a:pPr marL="152396" indent="0">
              <a:spcAft>
                <a:spcPts val="600"/>
              </a:spcAft>
              <a:buNone/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Megan Hester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Director, Education Justice Research and Organizing Collaborative (EJ-ROC), New York University</a:t>
            </a:r>
          </a:p>
          <a:p>
            <a:pPr marL="152396" indent="0">
              <a:spcAft>
                <a:spcPts val="600"/>
              </a:spcAft>
              <a:buNone/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Lynda Tredway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Senior Associate for the Leaders for Today and Tomorrow Project, IEL</a:t>
            </a:r>
          </a:p>
          <a:p>
            <a:pPr marL="152396" indent="0">
              <a:spcAft>
                <a:spcPts val="600"/>
              </a:spcAft>
              <a:buNone/>
            </a:pP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JoAnne Ferrara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Professor, Associate Dean for Undergraduate Advising, </a:t>
            </a:r>
          </a:p>
          <a:p>
            <a:pPr marL="152396" indent="0">
              <a:spcAft>
                <a:spcPts val="600"/>
              </a:spcAft>
              <a:buNone/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 Education, Manhattanville College</a:t>
            </a:r>
          </a:p>
          <a:p>
            <a:pPr marL="152396" indent="0">
              <a:buNone/>
            </a:pPr>
            <a:endParaRPr lang="en-US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7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9945-8618-0541-87D2-D55EE4B53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9927772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Imagineers of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School Leadership: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Cliff Hong and Richard Zapien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6BF63-CAA2-5847-84FF-D6C8BEF29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9007" y="4422709"/>
            <a:ext cx="6913985" cy="87241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Lynda Tredway, Senior Associate for the Leaders for Today and Tomorrow Project, 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D174D-AC30-44AB-B083-BCC563028A8D}"/>
              </a:ext>
            </a:extLst>
          </p:cNvPr>
          <p:cNvSpPr txBox="1"/>
          <p:nvPr/>
        </p:nvSpPr>
        <p:spPr>
          <a:xfrm>
            <a:off x="3144416" y="3509963"/>
            <a:ext cx="553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Lynda Tredway &amp; Matthew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Militello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FF7D-BA93-344F-8C8B-D413A1BA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 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INEER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B460-AEED-7F40-BA07-0F2E2B15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32" y="1761380"/>
            <a:ext cx="9802135" cy="34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of TWO IMAGINEER PRINCIPALS</a:t>
            </a:r>
          </a:p>
          <a:p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Intuitive</a:t>
            </a: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Logistical</a:t>
            </a:r>
          </a:p>
          <a:p>
            <a:pPr marL="0" indent="0">
              <a:buNone/>
            </a:pP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4AFC-EA82-412D-8393-41B8B18E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684"/>
            <a:ext cx="10515600" cy="104900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CROSSWALK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Schools &amp; Community Learning Exchanges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B449EA-A961-47D9-B46F-DB26D4F3B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45279"/>
              </p:ext>
            </p:extLst>
          </p:nvPr>
        </p:nvGraphicFramePr>
        <p:xfrm>
          <a:off x="838200" y="1825625"/>
          <a:ext cx="10515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6351344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5277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Learning Exchange Axioms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School Criteria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94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and leadership are a dynamic social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Engaging students and adults in their learning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Emphasizing high quality teaching, not high stakes testing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1394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Conversations are critical and central pedagogical processes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Using culturally responsive curricula, discipline practices, pedagogy and practices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4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people closest to the issues are best situated to discover answers to local concerns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Implementing wrap-around supports and opportunities</a:t>
                      </a:r>
                    </a:p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Asset-based inventory of school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53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Crossing boundaries enriches development and the educational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Ensuring shared and collective leadership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57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Hopes and change are built on assets and dreams of locals and their communities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Using the wisdom and power of place as guideposts for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880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79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732B-183D-4A8C-8989-BE3B7F8E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changes in me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witness someone’s courage…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Holly Near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2238-8395-4833-8EB1-2FBED5A8D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18" y="1690688"/>
            <a:ext cx="97463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Experience Knowledge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for building trust and capacity – abstract resource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leadership as distributed and collaborative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Structures: Teacher, coordinator, and student time - overlap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 small wins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entrepreneurial = innovative, risk-taking, tactical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slow to go fast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COURAGEOUS</a:t>
            </a:r>
          </a:p>
        </p:txBody>
      </p:sp>
      <p:pic>
        <p:nvPicPr>
          <p:cNvPr id="5" name="Graphic 4" descr="Lightbulb">
            <a:extLst>
              <a:ext uri="{FF2B5EF4-FFF2-40B4-BE49-F238E27FC236}">
                <a16:creationId xmlns:a16="http://schemas.microsoft.com/office/drawing/2014/main" id="{10E6BC4C-47E2-4A4F-AE43-631E184FA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690688"/>
            <a:ext cx="914400" cy="914400"/>
          </a:xfrm>
          <a:prstGeom prst="rect">
            <a:avLst/>
          </a:prstGeom>
        </p:spPr>
      </p:pic>
      <p:pic>
        <p:nvPicPr>
          <p:cNvPr id="7" name="Graphic 6" descr="Stars">
            <a:extLst>
              <a:ext uri="{FF2B5EF4-FFF2-40B4-BE49-F238E27FC236}">
                <a16:creationId xmlns:a16="http://schemas.microsoft.com/office/drawing/2014/main" id="{EB878186-9A08-4620-8D81-A607C2C3B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9306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EEF1B9-8E0B-4293-AD1F-5AF76D241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6848"/>
            <a:ext cx="9144000" cy="83975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JoAnne Ferrara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Professor, Associate Dean for Undergraduate Advising, Childhood Education, Manhattanville College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DA164E-61EA-480B-A07B-355C6B25C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Re-imagining Teacher Preparation: The Role of Community Schools</a:t>
            </a:r>
          </a:p>
        </p:txBody>
      </p:sp>
    </p:spTree>
    <p:extLst>
      <p:ext uri="{BB962C8B-B14F-4D97-AF65-F5344CB8AC3E}">
        <p14:creationId xmlns:p14="http://schemas.microsoft.com/office/powerpoint/2010/main" val="146074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34" y="532882"/>
            <a:ext cx="8072535" cy="9636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Schoolbook" panose="02040604050505020304" pitchFamily="18" charset="0"/>
              </a:rPr>
              <a:t>The Community School/PDS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62065" y="1506538"/>
            <a:ext cx="7940352" cy="44830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strategy focused on four overarching goals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69" y="454026"/>
            <a:ext cx="990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4503418"/>
              </p:ext>
            </p:extLst>
          </p:nvPr>
        </p:nvGraphicFramePr>
        <p:xfrm>
          <a:off x="2550367" y="2071395"/>
          <a:ext cx="7091266" cy="391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303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271" y="496020"/>
            <a:ext cx="8971998" cy="145874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Rationale for  </a:t>
            </a:r>
            <a:r>
              <a:rPr lang="en-US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Embedding Teacher Preparation in a Community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4271" y="1954764"/>
            <a:ext cx="7413787" cy="3550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Scaffolded, integrated university course work and school-based classroom experiences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cadres of teachers prepared in the community school strategy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assets-based approach to teaching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 a broader socio-political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consciousness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transformation(becoming a teacher)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children sitting in a classroom.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981" y="3223986"/>
            <a:ext cx="3077830" cy="20384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599"/>
            <a:ext cx="7162800" cy="113260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latin typeface="Rockwell Extra Bold" pitchFamily="18" charset="0"/>
              </a:rPr>
              <a:t>In a Community School ,Pre-service Teachers . </a:t>
            </a:r>
            <a:r>
              <a:rPr lang="en-US" sz="4000" b="1" dirty="0">
                <a:latin typeface="Rockwell Extra Bold" pitchFamily="18" charset="0"/>
              </a:rPr>
              <a:t>. </a:t>
            </a:r>
          </a:p>
        </p:txBody>
      </p:sp>
      <p:pic>
        <p:nvPicPr>
          <p:cNvPr id="8196" name="Picture 14" descr="MCPE0156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15303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3354195"/>
              </p:ext>
            </p:extLst>
          </p:nvPr>
        </p:nvGraphicFramePr>
        <p:xfrm>
          <a:off x="2490951" y="1418897"/>
          <a:ext cx="7847357" cy="486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7813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D434942-0B5F-4577-B8C6-B83ADF88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838201"/>
            <a:ext cx="7010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recognize that in order to effectively educate a child I need to look at the whole picture, not just academics.  Each social, emotional and academic component of a child’s education is like a puzzle piece.  When each piece connects  with the next a beautiful solid whole puzzle is created.  </a:t>
            </a:r>
          </a:p>
          <a:p>
            <a:pPr eaLnBrk="1" hangingPunct="1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teacher I want to help create each student’s unique puzzle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40604AA6-2F59-4DD2-8DCB-C76518068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1340" b="15463"/>
          <a:stretch>
            <a:fillRect/>
          </a:stretch>
        </p:blipFill>
        <p:spPr bwMode="auto">
          <a:xfrm rot="19959427">
            <a:off x="7800391" y="4271520"/>
            <a:ext cx="2895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 picture containing person, indoor, child, sitting&#10;&#10;Description automatically generated">
            <a:extLst>
              <a:ext uri="{FF2B5EF4-FFF2-40B4-BE49-F238E27FC236}">
                <a16:creationId xmlns:a16="http://schemas.microsoft.com/office/drawing/2014/main" id="{70A11B33-1A6B-457A-8FE6-CE237738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2500" t="44444" r="51667" b="30000"/>
          <a:stretch>
            <a:fillRect/>
          </a:stretch>
        </p:blipFill>
        <p:spPr bwMode="auto">
          <a:xfrm>
            <a:off x="3352801" y="4191000"/>
            <a:ext cx="441642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1638F65F-1C53-4C84-BD71-521018D9B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8967" flipH="1">
            <a:off x="2840833" y="140495"/>
            <a:ext cx="8207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199B-48A9-4D6D-88D1-181F87CC9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0" y="1471068"/>
            <a:ext cx="11360800" cy="2736800"/>
          </a:xfrm>
        </p:spPr>
        <p:txBody>
          <a:bodyPr/>
          <a:lstStyle/>
          <a:p>
            <a:r>
              <a:rPr lang="en-US" sz="6400" b="1" dirty="0">
                <a:latin typeface="Century Schoolbook" panose="02040604050505020304" pitchFamily="18" charset="0"/>
              </a:rPr>
              <a:t>Thank you for watching!</a:t>
            </a:r>
          </a:p>
        </p:txBody>
      </p:sp>
    </p:spTree>
    <p:extLst>
      <p:ext uri="{BB962C8B-B14F-4D97-AF65-F5344CB8AC3E}">
        <p14:creationId xmlns:p14="http://schemas.microsoft.com/office/powerpoint/2010/main" val="408946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E224-A88D-463A-9331-5821B2EF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09" y="762970"/>
            <a:ext cx="9452008" cy="85562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0719F-6C6E-428A-8B0F-48B20C6A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95" y="1675749"/>
            <a:ext cx="10138623" cy="3428096"/>
          </a:xfrm>
        </p:spPr>
        <p:txBody>
          <a:bodyPr>
            <a:normAutofit/>
          </a:bodyPr>
          <a:lstStyle/>
          <a:p>
            <a:pPr marL="152396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moderator and speakers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 Malone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Vice President for Research and Innovation, Institute for Educational Leadership</a:t>
            </a:r>
          </a:p>
          <a:p>
            <a:pPr marL="152396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&amp; Introduction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Reuben Jacobson</a:t>
            </a:r>
          </a:p>
          <a:p>
            <a:pPr marL="152396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for Equity: Youth Leadership in Oakland Community Schools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Kendra Fehrer</a:t>
            </a:r>
          </a:p>
          <a:p>
            <a:pPr marL="152396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and Community Engagement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Megan Hester</a:t>
            </a:r>
          </a:p>
          <a:p>
            <a:pPr marL="152396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School Leadership: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Lynda Tredway</a:t>
            </a:r>
          </a:p>
          <a:p>
            <a:pPr marL="152396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Preparation: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JoAnne Ferrara</a:t>
            </a:r>
          </a:p>
          <a:p>
            <a:pPr marL="152396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 between moderator and speakers</a:t>
            </a:r>
          </a:p>
          <a:p>
            <a:pPr marL="152396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 with audiences</a:t>
            </a:r>
          </a:p>
        </p:txBody>
      </p:sp>
    </p:spTree>
    <p:extLst>
      <p:ext uri="{BB962C8B-B14F-4D97-AF65-F5344CB8AC3E}">
        <p14:creationId xmlns:p14="http://schemas.microsoft.com/office/powerpoint/2010/main" val="3619442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D017-EE3F-4568-8347-6CA22129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3470"/>
            <a:ext cx="6422849" cy="16766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Schools: People and Places Transforming Education and Communities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editors JoAnne Ferrara and Reuben Jacobson is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available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A81DB-1494-4BBA-A334-0C054E68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06" y="3727928"/>
            <a:ext cx="6422972" cy="2072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use the code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RLEGEN19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receive a 20% discount.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available on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Amazon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3D5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mmunity Schools Book Cover.jpg">
            <a:extLst>
              <a:ext uri="{FF2B5EF4-FFF2-40B4-BE49-F238E27FC236}">
                <a16:creationId xmlns:a16="http://schemas.microsoft.com/office/drawing/2014/main" id="{1F453FEC-18EA-414A-834A-DF77E1EA4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83" b="-1"/>
          <a:stretch/>
        </p:blipFill>
        <p:spPr bwMode="auto">
          <a:xfrm>
            <a:off x="8205634" y="722376"/>
            <a:ext cx="333756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22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153951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Voices for Equity: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Leadership in Oakland Community Schools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Kendra Fehrer &amp; Aurora Lopez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www.gardnercenter.stanford.edu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gardnercenter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332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  <a:latin typeface="Lucida Sans" pitchFamily="34" charset="0"/>
              </a:rPr>
              <a:t>@gardnercenter</a:t>
            </a:r>
          </a:p>
        </p:txBody>
      </p:sp>
    </p:spTree>
    <p:extLst>
      <p:ext uri="{BB962C8B-B14F-4D97-AF65-F5344CB8AC3E}">
        <p14:creationId xmlns:p14="http://schemas.microsoft.com/office/powerpoint/2010/main" val="71386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1025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Framing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2539353"/>
            <a:ext cx="8229600" cy="358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child framework of community schools consistent with youth development lens.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 participation helps young people learn and thrive.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civic involvement can shape more equitable institutions.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9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80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2050120"/>
            <a:ext cx="8229600" cy="407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mobilizations of the 90’s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“Schools not Jails” and robust youth organizations in Oakland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civic organizations focused on equitable access to quality education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Standards of Meaningful Student Engagement (MSE Standards)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0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9677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Community School District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2364627"/>
            <a:ext cx="8229600" cy="376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 out of receivership, superintendent leads massive district-wide strategic planning process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play prominent roles on key task forces—culture/climate, secondary.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Re-adoption of the MSE Standards.</a:t>
            </a: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1381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 Participation Today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2941223"/>
            <a:ext cx="8229600" cy="318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City Council Student Union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A-G “Keeping it Real” campaign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Site-level student government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Re-imagining student leadership, “student-centered” schools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1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0318" y="1986054"/>
            <a:ext cx="923136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buClr>
                <a:srgbClr val="C00000"/>
              </a:buClr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Youth, on their own, cannot “create the climate and conditions that will permit them to take participatory roles in society on a widespread scale. That is the challenge and the task of the adult world.”</a:t>
            </a:r>
          </a:p>
          <a:p>
            <a:pPr algn="r">
              <a:lnSpc>
                <a:spcPts val="3900"/>
              </a:lnSpc>
              <a:buClr>
                <a:srgbClr val="C00000"/>
              </a:buClr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National Commission on Youth Development, 1975</a:t>
            </a:r>
          </a:p>
          <a:p>
            <a:pPr>
              <a:lnSpc>
                <a:spcPts val="3900"/>
              </a:lnSpc>
              <a:buClr>
                <a:srgbClr val="C00000"/>
              </a:buClr>
            </a:pPr>
            <a:endParaRPr lang="en-US" sz="28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</a:pPr>
            <a:endParaRPr lang="en-US" sz="32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2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1B36B30131D4188C53103AEA9E6B5" ma:contentTypeVersion="10" ma:contentTypeDescription="Create a new document." ma:contentTypeScope="" ma:versionID="969727bcef1a3122ab1c8d0e36a505f5">
  <xsd:schema xmlns:xsd="http://www.w3.org/2001/XMLSchema" xmlns:xs="http://www.w3.org/2001/XMLSchema" xmlns:p="http://schemas.microsoft.com/office/2006/metadata/properties" xmlns:ns2="9982ea63-24b3-4e60-896f-75ffe36ca146" targetNamespace="http://schemas.microsoft.com/office/2006/metadata/properties" ma:root="true" ma:fieldsID="fe229e1f86be814874f1255bd661a01c" ns2:_="">
    <xsd:import namespace="9982ea63-24b3-4e60-896f-75ffe36ca1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2ea63-24b3-4e60-896f-75ffe36ca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CAD9B2-E227-46DA-A285-FF32DEDC2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82ea63-24b3-4e60-896f-75ffe36ca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861AB0-E068-41DC-BB54-CBEEC9DCA1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13AC85-C38A-4C2F-929D-6AB2E2CFF1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1595</Words>
  <Application>Microsoft Office PowerPoint</Application>
  <PresentationFormat>Widescreen</PresentationFormat>
  <Paragraphs>207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Century Schoolbook</vt:lpstr>
      <vt:lpstr>Lucida Sans</vt:lpstr>
      <vt:lpstr>Rockwell Extra Bold</vt:lpstr>
      <vt:lpstr>Tahoma</vt:lpstr>
      <vt:lpstr>Times</vt:lpstr>
      <vt:lpstr>Times New Roman</vt:lpstr>
      <vt:lpstr>Office Theme</vt:lpstr>
      <vt:lpstr>2_Office Theme</vt:lpstr>
      <vt:lpstr>Community Schools Research Practice Network Webinar Series</vt:lpstr>
      <vt:lpstr>Moderator &amp; Speakers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Transformative Parent Engagement  in Community Schools </vt:lpstr>
      <vt:lpstr>Impacts of  Effective Parent Engagement</vt:lpstr>
      <vt:lpstr>Qualities of   Effective Parent Engagement</vt:lpstr>
      <vt:lpstr>PowerPoint Presentation</vt:lpstr>
      <vt:lpstr>Transformative Parent Engagement</vt:lpstr>
      <vt:lpstr>Transactional? Or Transformative?</vt:lpstr>
      <vt:lpstr>Transformative Parent Engagement  in Practice</vt:lpstr>
      <vt:lpstr>Research-Based Models: Examples </vt:lpstr>
      <vt:lpstr>PowerPoint Presentation</vt:lpstr>
      <vt:lpstr>The Imagineers of  Community School Leadership: Cliff Hong and Richard Zapien</vt:lpstr>
      <vt:lpstr>IMAGINEER =  IMAGination engINEERing</vt:lpstr>
      <vt:lpstr>CROSSWALK Community Schools &amp; Community Learning Exchanges</vt:lpstr>
      <vt:lpstr>Something changes in me  when I witness someone’s courage… Holly Near</vt:lpstr>
      <vt:lpstr>Re-imagining Teacher Preparation: The Role of Community Schools</vt:lpstr>
      <vt:lpstr>The Community School/PDS Mission</vt:lpstr>
      <vt:lpstr>Rationale for  Embedding Teacher Preparation in a Community School</vt:lpstr>
      <vt:lpstr>In a Community School ,Pre-service Teachers . . </vt:lpstr>
      <vt:lpstr>PowerPoint Presentation</vt:lpstr>
      <vt:lpstr>Thank you for watching!</vt:lpstr>
      <vt:lpstr>Community Schools: People and Places Transforming Education and Communities by editors JoAnne Ferrara and Reuben Jacobson is now available.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Schools Research Practice Network Webinar Series</dc:title>
  <dc:creator>Emily Cheng</dc:creator>
  <cp:lastModifiedBy>Mia Perry</cp:lastModifiedBy>
  <cp:revision>5</cp:revision>
  <dcterms:created xsi:type="dcterms:W3CDTF">2019-07-16T19:19:02Z</dcterms:created>
  <dcterms:modified xsi:type="dcterms:W3CDTF">2021-07-12T19:29:15Z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0x0101008D21B36B30131D4188C53103AEA9E6B5</vt:lpwstr>
  </property>
</Properties>
</file>